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sldIdLst>
    <p:sldId id="256" r:id="rId3"/>
    <p:sldId id="258" r:id="rId4"/>
    <p:sldId id="257" r:id="rId5"/>
    <p:sldId id="259" r:id="rId6"/>
    <p:sldId id="270" r:id="rId7"/>
    <p:sldId id="260" r:id="rId8"/>
    <p:sldId id="261" r:id="rId9"/>
    <p:sldId id="262" r:id="rId10"/>
    <p:sldId id="289" r:id="rId11"/>
    <p:sldId id="286" r:id="rId12"/>
    <p:sldId id="290" r:id="rId13"/>
    <p:sldId id="264" r:id="rId14"/>
    <p:sldId id="288" r:id="rId15"/>
    <p:sldId id="266" r:id="rId16"/>
    <p:sldId id="267" r:id="rId17"/>
    <p:sldId id="268" r:id="rId18"/>
    <p:sldId id="269" r:id="rId19"/>
    <p:sldId id="272" r:id="rId20"/>
    <p:sldId id="273" r:id="rId21"/>
    <p:sldId id="274" r:id="rId22"/>
    <p:sldId id="275" r:id="rId23"/>
    <p:sldId id="271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9"/>
  </p:normalViewPr>
  <p:slideViewPr>
    <p:cSldViewPr snapToGrid="0">
      <p:cViewPr varScale="1">
        <p:scale>
          <a:sx n="71" d="100"/>
          <a:sy n="71" d="100"/>
        </p:scale>
        <p:origin x="8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72C47-A44A-9F4B-939F-CF0C661EE5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79B2-F444-5F4C-B815-C7D5F16666B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Times" panose="00000500000000020000" pitchFamily="2" charset="0"/>
              </a:rPr>
              <a:t>Diversity-weighted Portfolio in Stochastic Portfolio Optimization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" panose="00000500000000020000" pitchFamily="2" charset="0"/>
              </a:rPr>
              <a:t>Chenghao Zhu, Yuxuan Zhou, Haoyang Shang, Yuhan Wang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1729105"/>
            <a:ext cx="8335010" cy="4990465"/>
          </a:xfrm>
          <a:prstGeom prst="rect">
            <a:avLst/>
          </a:prstGeom>
        </p:spPr>
      </p:pic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1" y="283714"/>
            <a:ext cx="9906799" cy="1161688"/>
          </a:xfrm>
        </p:spPr>
        <p:txBody>
          <a:bodyPr anchor="ctr">
            <a:normAutofit/>
          </a:bodyPr>
          <a:lstStyle/>
          <a:p>
            <a:r>
              <a:rPr lang="en-US" sz="4000" b="1">
                <a:latin typeface="Times" panose="00000500000000020000" pitchFamily="2" charset="0"/>
              </a:rPr>
              <a:t>Negative Parameter P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41375" y="1200150"/>
            <a:ext cx="10141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Regular" panose="00000500000000020000" charset="0"/>
                <a:cs typeface="Times Regular" panose="00000500000000020000" charset="0"/>
              </a:rPr>
              <a:t>Diversity-weighted portfolios is generated by the function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365" y="954405"/>
            <a:ext cx="24765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1" y="283714"/>
            <a:ext cx="9906799" cy="1161688"/>
          </a:xfrm>
        </p:spPr>
        <p:txBody>
          <a:bodyPr anchor="ctr">
            <a:normAutofit/>
          </a:bodyPr>
          <a:lstStyle/>
          <a:p>
            <a:r>
              <a:rPr lang="en-US" sz="4000" b="1">
                <a:latin typeface="Times" panose="00000500000000020000" pitchFamily="2" charset="0"/>
              </a:rPr>
              <a:t>Negative Parameter 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85" y="1876425"/>
            <a:ext cx="7631430" cy="48831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1" y="283714"/>
            <a:ext cx="9906799" cy="1161688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Times" panose="00000500000000020000" pitchFamily="2" charset="0"/>
              </a:rPr>
              <a:t>Negative Parameter P over Positive P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2217761"/>
                <a:ext cx="11734800" cy="4034116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spcAft>
                    <a:spcPts val="800"/>
                  </a:spcAft>
                  <a:buNone/>
                </a:pP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Specifically, the diversity-weighted portfolio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lang="en-CA" sz="1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14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14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sup>
                    </m:sSup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(.)</m:t>
                    </m:r>
                  </m:oMath>
                </a14:m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with negative parameter</a:t>
                </a:r>
                <a:endParaRPr lang="en-CA" sz="14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14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( </m:t>
                      </m:r>
                      <m:f>
                        <m:fPr>
                          <m:ctrlPr>
                            <a:rPr lang="en-CA" sz="14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CA" sz="14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CA" sz="14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sz="14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, 0 )</m:t>
                      </m:r>
                    </m:oMath>
                  </m:oMathPara>
                </a14:m>
                <a:endParaRPr lang="en-CA" sz="14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spcAft>
                    <a:spcPts val="800"/>
                  </a:spcAft>
                  <a:buNone/>
                </a:pP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is then a strong arbitrage relative to the diversity-weighted portfolio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lang="en-CA" sz="1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14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14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sup>
                    </m:sSup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(.)</m:t>
                    </m:r>
                  </m:oMath>
                </a14:m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with positive parameter</a:t>
                </a:r>
                <a:endParaRPr lang="en-CA" sz="14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( 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𝑚𝑎𝑥</m:t>
                    </m:r>
                    <m:d>
                      <m:dPr>
                        <m:begChr m:val="{"/>
                        <m:endChr m:val="}"/>
                        <m:ctrlPr>
                          <a:rPr lang="en-CA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 0 , 1− </m:t>
                        </m:r>
                        <m:f>
                          <m:fPr>
                            <m:ctrlPr>
                              <a:rPr lang="en-CA" sz="1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𝜀</m:t>
                            </m:r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( </m:t>
                            </m:r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14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14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4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  <m:sup>
                                <m:sSup>
                                  <m:sSupPr>
                                    <m:ctrlPr>
                                      <a:rPr lang="en-CA" sz="14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sz="14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)(1−</m:t>
                            </m:r>
                            <m:sSup>
                              <m:sSupPr>
                                <m:ctrlPr>
                                  <a:rPr lang="en-CA" sz="14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14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4 </m:t>
                            </m:r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𝐾</m:t>
                            </m:r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 (</m:t>
                            </m:r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den>
                        </m:f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, 1 )</m:t>
                    </m:r>
                  </m:oMath>
                </a14:m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      </a:t>
                </a:r>
                <a:endParaRPr lang="en-CA" sz="14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spcAft>
                    <a:spcPts val="800"/>
                  </a:spcAft>
                  <a:buNone/>
                </a:pP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Over any horizon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0,</m:t>
                        </m:r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of length</a:t>
                </a:r>
                <a:endParaRPr lang="en-CA" sz="14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&gt; </m:t>
                    </m:r>
                    <m:f>
                      <m:fPr>
                        <m:ctrlPr>
                          <a:rPr lang="en-CA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−2 </m:t>
                        </m:r>
                        <m:func>
                          <m:funcPr>
                            <m:ctrlPr>
                              <a:rPr lang="en-CA" sz="1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</m:func>
                      </m:num>
                      <m:den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     </a:t>
                </a:r>
                <a:endParaRPr lang="en-CA" sz="14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spcAft>
                    <a:spcPts val="800"/>
                  </a:spcAft>
                  <a:buNone/>
                </a:pP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Here the positive constant </a:t>
                </a:r>
                <a14:m>
                  <m:oMath xmlns:m="http://schemas.openxmlformats.org/officeDocument/2006/math"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defined as</a:t>
                </a:r>
                <a:endParaRPr lang="en-CA" sz="14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:= </m:t>
                    </m:r>
                    <m:f>
                      <m:fPr>
                        <m:ctrlPr>
                          <a:rPr lang="en-CA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 1−</m:t>
                        </m:r>
                        <m:f>
                          <m:fPr>
                            <m:ctrlPr>
                              <a:rPr lang="en-CA" sz="1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14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14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4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𝜑</m:t>
                                    </m:r>
                                  </m:e>
                                </m:d>
                              </m:e>
                              <m:sup>
                                <m:sSup>
                                  <m:sSupPr>
                                    <m:ctrlPr>
                                      <a:rPr lang="en-CA" sz="14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sz="14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sup>
                            </m:sSup>
                          </m:num>
                          <m:den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CA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 1−</m:t>
                        </m:r>
                        <m:sSup>
                          <m:sSupPr>
                            <m:ctrlPr>
                              <a:rPr lang="en-CA" sz="1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 </m:t>
                    </m:r>
                    <m:f>
                      <m:fPr>
                        <m:ctrlPr>
                          <a:rPr lang="en-CA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num>
                      <m:den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−1)(1−</m:t>
                    </m:r>
                    <m:sSup>
                      <m:sSupPr>
                        <m:ctrlPr>
                          <a:rPr lang="en-CA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endParaRPr lang="en-CA" sz="14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2217761"/>
                <a:ext cx="11734800" cy="4034116"/>
              </a:xfrm>
              <a:blipFill rotWithShape="1">
                <a:blip r:embed="rId2"/>
                <a:stretch>
                  <a:fillRect t="-607" b="-60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1" y="283714"/>
            <a:ext cx="9906799" cy="1161688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Times" panose="00000500000000020000" pitchFamily="2" charset="0"/>
              </a:rPr>
              <a:t>Negative Parameter P over Positive P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>
                <a:latin typeface="Times Regular" panose="00000500000000020000" charset="0"/>
                <a:cs typeface="Times Regular" panose="00000500000000020000" charset="0"/>
              </a:rPr>
              <a:t>Using the bounded variance assumption</a:t>
            </a:r>
          </a:p>
          <a:p>
            <a:endParaRPr lang="en-US" sz="1800">
              <a:latin typeface="Times Regular" panose="00000500000000020000" charset="0"/>
              <a:cs typeface="Times Regular" panose="00000500000000020000" charset="0"/>
            </a:endParaRPr>
          </a:p>
          <a:p>
            <a:endParaRPr lang="en-US" sz="1800">
              <a:latin typeface="Times Regular" panose="00000500000000020000" charset="0"/>
              <a:cs typeface="Times Regular" panose="00000500000000020000" charset="0"/>
            </a:endParaRPr>
          </a:p>
          <a:p>
            <a:endParaRPr lang="en-US" sz="1800">
              <a:latin typeface="Times Regular" panose="00000500000000020000" charset="0"/>
              <a:cs typeface="Times Regular" panose="00000500000000020000" charset="0"/>
            </a:endParaRPr>
          </a:p>
          <a:p>
            <a:endParaRPr lang="en-US" sz="1800">
              <a:latin typeface="Times Regular" panose="00000500000000020000" charset="0"/>
              <a:cs typeface="Times Regular" panose="00000500000000020000" charset="0"/>
            </a:endParaRPr>
          </a:p>
          <a:p>
            <a:endParaRPr lang="en-US" sz="1800">
              <a:latin typeface="Times Regular" panose="00000500000000020000" charset="0"/>
              <a:cs typeface="Times Regular" panose="00000500000000020000" charset="0"/>
            </a:endParaRPr>
          </a:p>
          <a:p>
            <a:r>
              <a:rPr lang="en-US" sz="1800">
                <a:latin typeface="Times Regular" panose="00000500000000020000" charset="0"/>
                <a:cs typeface="Times Regular" panose="00000500000000020000" charset="0"/>
              </a:rPr>
              <a:t>We are able to show that </a:t>
            </a:r>
          </a:p>
          <a:p>
            <a:endParaRPr lang="en-US" sz="1800">
              <a:latin typeface="Times Regular" panose="00000500000000020000" charset="0"/>
              <a:cs typeface="Times Regular" panose="00000500000000020000" charset="0"/>
            </a:endParaRPr>
          </a:p>
          <a:p>
            <a:endParaRPr lang="en-US" sz="1800">
              <a:latin typeface="Times Regular" panose="00000500000000020000" charset="0"/>
              <a:cs typeface="Times Regular" panose="00000500000000020000" charset="0"/>
            </a:endParaRPr>
          </a:p>
          <a:p>
            <a:endParaRPr lang="en-US" sz="1800">
              <a:latin typeface="Times Regular" panose="00000500000000020000" charset="0"/>
              <a:cs typeface="Times Regular" panose="00000500000000020000" charset="0"/>
            </a:endParaRPr>
          </a:p>
          <a:p>
            <a:r>
              <a:rPr lang="en-US" sz="1800">
                <a:latin typeface="Times Regular" panose="00000500000000020000" charset="0"/>
                <a:cs typeface="Times Regular" panose="00000500000000020000" charset="0"/>
              </a:rPr>
              <a:t>Therefore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90" y="2226945"/>
            <a:ext cx="5342890" cy="410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910" y="4363720"/>
            <a:ext cx="4996180" cy="704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0" y="2710180"/>
            <a:ext cx="3365500" cy="525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320" y="3134995"/>
            <a:ext cx="5293360" cy="6019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675" y="5762625"/>
            <a:ext cx="6901180" cy="8559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" panose="00000500000000020000" pitchFamily="2" charset="0"/>
              </a:rPr>
              <a:t>Model Specification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14744" cy="4303465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portfolio weights are determined by a continuous function</a:t>
                </a:r>
                <a14:m>
                  <m:oMath xmlns:m="http://schemas.openxmlformats.org/officeDocument/2006/math"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CA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</a:t>
                </a:r>
                <a:endParaRPr lang="en-CA" sz="2000" i="1" kern="100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sup>
                      </m:sSubSup>
                      <m:d>
                        <m:dPr>
                          <m:ctrlPr>
                            <a:rPr lang="en-CA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20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0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20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CA" sz="20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CA" sz="20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CA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= 1, …,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</m:oMath>
                  </m:oMathPara>
                </a14:m>
                <a:endParaRPr lang="en-CA" sz="20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en-US" sz="2000" b="1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Parametric Approach</a:t>
                </a:r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 Where </a:t>
                </a:r>
                <a14:m>
                  <m:oMath xmlns:m="http://schemas.openxmlformats.org/officeDocument/2006/math"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takes a parametric form</a:t>
                </a:r>
                <a14:m>
                  <m:oMath xmlns:m="http://schemas.openxmlformats.org/officeDocument/2006/math"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: 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→ </m:t>
                    </m:r>
                    <m:sSup>
                      <m:sSupPr>
                        <m:ctrlPr>
                          <a:rPr lang="en-CA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,</m:t>
                    </m:r>
                  </m:oMath>
                </a14:m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for p</a:t>
                </a:r>
                <a14:m>
                  <m:oMath xmlns:m="http://schemas.openxmlformats.org/officeDocument/2006/math"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∈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which corresponds to the diversity-weighted portfolio</a:t>
                </a:r>
                <a:endParaRPr lang="en-CA" sz="20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en-US" sz="2000" b="1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Non-Parametric Approach: </a:t>
                </a:r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𝑙𝑜𝑔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a path of a mean-zero Gaussian process with a covariance function k:</a:t>
                </a:r>
                <a:endParaRPr lang="en-CA" sz="20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𝑙𝑜𝑔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∼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𝐺𝑃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(0, 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(·, ·)).</m:t>
                      </m:r>
                    </m:oMath>
                  </m:oMathPara>
                </a14:m>
                <a:endParaRPr lang="en-CA" sz="20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14744" cy="4303465"/>
              </a:xfrm>
              <a:blipFill rotWithShape="1">
                <a:blip r:embed="rId2"/>
                <a:stretch>
                  <a:fillRect r="4" b="-8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omplex maths formulae on a blackboard"/>
          <p:cNvPicPr>
            <a:picLocks noChangeAspect="1"/>
          </p:cNvPicPr>
          <p:nvPr/>
        </p:nvPicPr>
        <p:blipFill rotWithShape="1">
          <a:blip r:embed="rId3"/>
          <a:srcRect l="30023" r="10832" b="3"/>
          <a:stretch>
            <a:fillRect/>
          </a:stretch>
        </p:blipFill>
        <p:spPr>
          <a:xfrm>
            <a:off x="7989293" y="1904282"/>
            <a:ext cx="3423093" cy="422480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" panose="00000500000000020000" pitchFamily="2" charset="0"/>
              </a:rPr>
              <a:t>Model Specification – Performance measure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1800" b="1" kern="100" dirty="0"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lang="en-US" sz="1800" b="1" kern="100" dirty="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xcess return relative to a benchmark portfolio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800" b="1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1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𝝅</m:t>
                        </m:r>
                      </m:e>
                      <m:sup>
                        <m:r>
                          <a:rPr lang="en-US" sz="1800" b="1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CA" sz="1800" b="1" kern="100" dirty="0">
                  <a:latin typeface="Times" panose="00000500000000020000" pitchFamily="2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:r>
                  <a:rPr lang="en-CA" sz="1800" kern="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ER</m:t>
                    </m:r>
                    <m:d>
                      <m:dPr>
                        <m:ctrlPr>
                          <a:rPr lang="en-CA" sz="2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π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 b="0" i="0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f</m:t>
                            </m:r>
                          </m:sup>
                        </m:sSup>
                        <m:r>
                          <a:rPr lang="en-US" sz="2400" b="0" i="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CA" sz="2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π</m:t>
                            </m:r>
                          </m:e>
                          <m:sup>
                            <m:r>
                              <a:rPr lang="en-US" sz="2400" b="0" i="0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kern="100" dirty="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en-CA" sz="2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2400" b="0" i="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sz="2400" b="0" i="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  <m:e>
                        <m:r>
                          <a:rPr lang="en-US" sz="2400" b="0" i="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CA" sz="2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en-US" sz="2400" b="0" i="0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a:rPr lang="en-US" sz="2400" b="0" i="0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2400" b="0" i="0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CA" sz="24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sz="2400" b="0" i="0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2400" b="0" i="0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t</m:t>
                            </m:r>
                            <m:r>
                              <a:rPr lang="en-US" sz="2400" b="0" i="0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CA" sz="24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 b="0" i="0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f</m:t>
                                </m:r>
                              </m:sup>
                            </m:sSubSup>
                            <m:r>
                              <a:rPr lang="en-US" sz="2400" b="0" i="0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2400" b="0" i="0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t</m:t>
                            </m:r>
                            <m:r>
                              <a:rPr lang="en-US" sz="2400" b="0" i="0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400" b="0" i="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kern="100" dirty="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en-CA" sz="24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2400" b="0" i="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sz="2400" b="0" i="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  <m:e>
                        <m:d>
                          <m:dPr>
                            <m:ctrlPr>
                              <a:rPr lang="en-CA" sz="24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1+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CA" sz="24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  <m:r>
                                  <a:rPr lang="en-US" sz="2400" b="0" i="0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 b="0" i="0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n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CA" sz="24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 b="0" i="0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24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en-CA" sz="24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π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 b="0" i="0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i</m:t>
                                    </m:r>
                                  </m:sub>
                                  <m:sup>
                                    <m:r>
                                      <a:rPr lang="en-US" sz="2400" b="0" i="0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CA" sz="24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CA" sz="2400" kern="100" dirty="0">
                  <a:latin typeface="Times" panose="00000500000000020000" pitchFamily="2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CA" sz="1800" b="1" kern="100" dirty="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Sharpe Ratio</a:t>
                </a:r>
              </a:p>
              <a:p>
                <a:pPr marL="457200" lvl="1" indent="0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kern="100" smtClea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SR</m:t>
                      </m:r>
                      <m:d>
                        <m:dPr>
                          <m:ctrlPr>
                            <a:rPr lang="en-CA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CA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CA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rad>
                        </m:e>
                      </m:d>
                      <m:d>
                        <m:dPr>
                          <m:ctrlPr>
                            <a:rPr lang="en-CA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CA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CA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lit/>
                                    </m:rPr>
                                    <a:rPr lang="en-US" b="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{</m:t>
                                  </m:r>
                                  <m:r>
                                    <a:rPr lang="en-US" b="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CA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b="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…</m:t>
                                  </m:r>
                                  <m:r>
                                    <a:rPr lang="en-US" b="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b="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CA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  <m:r>
                                    <m:rPr>
                                      <m:lit/>
                                    </m:rPr>
                                    <a:rPr lang="en-US" b="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}</m:t>
                                  </m:r>
                                </m:e>
                              </m:d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CA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CA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lit/>
                                    </m:rPr>
                                    <a:rPr lang="en-US" b="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{</m:t>
                                  </m:r>
                                  <m:r>
                                    <a:rPr lang="en-US" b="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CA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b="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…</m:t>
                                  </m:r>
                                  <m:r>
                                    <a:rPr lang="en-US" b="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b="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CA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  <m:r>
                                    <m:rPr>
                                      <m:lit/>
                                    </m:rPr>
                                    <a:rPr lang="en-US" b="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}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CA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50000"/>
                  </a:lnSpc>
                  <a:spcAft>
                    <a:spcPts val="800"/>
                  </a:spcAft>
                  <a:buNone/>
                </a:pPr>
                <a:endParaRPr lang="en-CA" sz="14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-527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nt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CA" sz="4800" b="1">
                <a:effectLst/>
                <a:latin typeface="Times" panose="00000500000000020000" pitchFamily="2" charset="0"/>
              </a:rPr>
              <a:t>Frequentist parametric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1165" y="2462325"/>
                <a:ext cx="10351567" cy="3382498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 dirty="0">
                    <a:effectLst/>
                    <a:latin typeface="Times" panose="00000500000000020000" pitchFamily="2" charset="0"/>
                    <a:ea typeface="DengXian" panose="02010600030101010101" pitchFamily="2" charset="-122"/>
                  </a:rPr>
                  <a:t>We use excess return over equally-weighted portfolio to measure our performance here</a:t>
                </a:r>
              </a:p>
              <a:p>
                <a:pPr marL="0" indent="0">
                  <a:buNone/>
                </a:pPr>
                <a:endParaRPr lang="en-US" sz="2000" dirty="0">
                  <a:effectLst/>
                  <a:latin typeface="Times" panose="00000500000000020000" pitchFamily="2" charset="0"/>
                  <a:ea typeface="DengXian" panose="02010600030101010101" pitchFamily="2" charset="-122"/>
                </a:endParaRPr>
              </a:p>
              <a:p>
                <a:r>
                  <a:rPr lang="en-US" sz="2000" dirty="0">
                    <a:effectLst/>
                    <a:latin typeface="Times" panose="00000500000000020000" pitchFamily="2" charset="0"/>
                    <a:ea typeface="DengXian" panose="02010600030101010101" pitchFamily="2" charset="-122"/>
                  </a:rPr>
                  <a:t>Directly learning the optimal parameter of the DWP by maximizing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𝒟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Times" panose="00000500000000020000" pitchFamily="2" charset="0"/>
                    <a:ea typeface="DengXian" panose="02010600030101010101" pitchFamily="2" charset="-122"/>
                  </a:rPr>
                  <a:t> (log f) for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∈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Microsoft YaHei" panose="020B0503020204020204" pitchFamily="34" charset="-122"/>
                          </a:rPr>
                          <m:t>−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10, 10</m:t>
                        </m:r>
                      </m:e>
                    </m:d>
                  </m:oMath>
                </a14:m>
                <a:endParaRPr lang="en-CA" sz="2000" dirty="0">
                  <a:effectLst/>
                  <a:latin typeface="Times" panose="00000500000000020000" pitchFamily="2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165" y="2462325"/>
                <a:ext cx="10351567" cy="3382498"/>
              </a:xfrm>
              <a:blipFill rotWithShape="1">
                <a:blip r:embed="rId2"/>
                <a:stretch>
                  <a:fillRect l="-4" t="-13" r="2" b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095" y="3563620"/>
            <a:ext cx="2989580" cy="4324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nt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CA" sz="4800" b="1" dirty="0">
                <a:effectLst/>
                <a:latin typeface="Times" panose="00000500000000020000" pitchFamily="2" charset="0"/>
              </a:rPr>
              <a:t>Bayesian parametric</a:t>
            </a:r>
            <a:endParaRPr lang="en-US" sz="4800" b="1" dirty="0">
              <a:latin typeface="Times" panose="0000050000000002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1800" y="2586150"/>
                <a:ext cx="9590349" cy="3382498"/>
              </a:xfrm>
            </p:spPr>
            <p:txBody>
              <a:bodyPr anchor="ctr">
                <a:normAutofit lnSpcReduction="20000"/>
              </a:bodyPr>
              <a:lstStyle/>
              <a:p>
                <a:r>
                  <a:rPr lang="en-US" sz="2000" dirty="0">
                    <a:latin typeface="Times" panose="00000500000000020000" pitchFamily="2" charset="0"/>
                  </a:rPr>
                  <a:t>Metropolis-Hastings algorithm (Hastings [1970]) in MCMC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Times" panose="00000500000000020000" pitchFamily="2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Times" panose="00000500000000020000" pitchFamily="2" charset="0"/>
                  </a:rPr>
                  <a:t>			p(</a:t>
                </a:r>
                <a:r>
                  <a:rPr lang="en-US" sz="2000" dirty="0" err="1">
                    <a:latin typeface="Times" panose="00000500000000020000" pitchFamily="2" charset="0"/>
                  </a:rPr>
                  <a:t>p|D</a:t>
                </a:r>
                <a:r>
                  <a:rPr lang="en-US" sz="2000" dirty="0">
                    <a:latin typeface="Times" panose="00000500000000020000" pitchFamily="2" charset="0"/>
                  </a:rPr>
                  <a:t>) ∝ L (PD(p)) × 1 (p ∈ [−10, 10]) </a:t>
                </a:r>
              </a:p>
              <a:p>
                <a:pPr>
                  <a:spcAft>
                    <a:spcPts val="800"/>
                  </a:spcAft>
                </a:pPr>
                <a:endParaRPr lang="en-US" sz="2000" kern="100" dirty="0">
                  <a:effectLst/>
                  <a:latin typeface="Times" panose="00000500000000020000" pitchFamily="2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en-US" sz="2000" kern="100" dirty="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acceptance probability is found to be</a:t>
                </a:r>
                <a:endParaRPr lang="en-CA" sz="2000" kern="100" dirty="0">
                  <a:latin typeface="Times" panose="00000500000000020000" pitchFamily="2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CA" sz="20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1,</m:t>
                              </m:r>
                              <m:f>
                                <m:fPr>
                                  <m:ctrlPr>
                                    <a:rPr lang="en-CA" sz="20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CA" sz="20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sz="2000" i="1">
                                              <a:effectLst/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𝒫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CA" sz="2000" i="1">
                                              <a:effectLst/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CA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CA" sz="20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sz="2000" i="1">
                                              <a:effectLst/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𝒫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CA" sz="2000" i="1">
                                              <a:effectLst/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r>
                                <a:rPr lang="zh-CN" sz="20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CA" sz="20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A" sz="20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zh-CN" sz="20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CA" sz="20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−10,10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atin typeface="Times" panose="00000500000000020000" pitchFamily="2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en-US" sz="2000" kern="100" dirty="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We use the posterior mean from sample 5000-10000 to do our test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800" y="2586150"/>
                <a:ext cx="9590349" cy="3382498"/>
              </a:xfrm>
              <a:blipFill rotWithShape="1">
                <a:blip r:embed="rId2"/>
                <a:stretch>
                  <a:fillRect l="-5" t="-4255" r="4" b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0" y="5608955"/>
            <a:ext cx="18796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sz="3400" b="1">
                <a:latin typeface="Times" panose="00000500000000020000" pitchFamily="2" charset="0"/>
              </a:rPr>
              <a:t>Analysis of S&amp;P 500 Constituents for Optimal Portfolio Strategies</a:t>
            </a:r>
          </a:p>
        </p:txBody>
      </p:sp>
      <p:pic>
        <p:nvPicPr>
          <p:cNvPr id="5" name="Picture 4" descr="Magnifying glass showing decling performance"/>
          <p:cNvPicPr>
            <a:picLocks noChangeAspect="1"/>
          </p:cNvPicPr>
          <p:nvPr/>
        </p:nvPicPr>
        <p:blipFill rotWithShape="1">
          <a:blip r:embed="rId2"/>
          <a:srcRect l="4951" r="35515" b="-1"/>
          <a:stretch>
            <a:fillRect/>
          </a:stretch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algn="just"/>
            <a:r>
              <a:rPr lang="en-US" sz="1700">
                <a:latin typeface="Times" panose="00000500000000020000" pitchFamily="2" charset="0"/>
              </a:rPr>
              <a:t>Utilized S&amp;P 500 component stocks, accouting for index component changes, for portfolio experiments. </a:t>
            </a:r>
          </a:p>
          <a:p>
            <a:pPr algn="just"/>
            <a:r>
              <a:rPr lang="en-US" sz="1700">
                <a:latin typeface="Times" panose="00000500000000020000" pitchFamily="2" charset="0"/>
              </a:rPr>
              <a:t>Monthly portfolio adjustments based on Yahoo Finance data from January 2008 to December 2022. </a:t>
            </a:r>
          </a:p>
          <a:p>
            <a:pPr algn="just"/>
            <a:r>
              <a:rPr lang="en-US" sz="1700">
                <a:latin typeface="Times" panose="00000500000000020000" pitchFamily="2" charset="0"/>
              </a:rPr>
              <a:t>Investment strategies tested over five-year periods, creating six training and testing data subsets. </a:t>
            </a:r>
          </a:p>
          <a:p>
            <a:pPr algn="just"/>
            <a:r>
              <a:rPr lang="en-US" sz="1700">
                <a:latin typeface="Times" panose="00000500000000020000" pitchFamily="2" charset="0"/>
              </a:rPr>
              <a:t>Performance of various portfolios, including market index, equall-weighted portfolio and diversity-weighted portfolios, assessed using MCMC and functional maximization.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520613"/>
            <a:ext cx="10905066" cy="38167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>
                <a:latin typeface="Times" panose="00000500000000020000" pitchFamily="2" charset="0"/>
              </a:rPr>
              <a:t>What We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>
                <a:latin typeface="Times" panose="00000500000000020000" pitchFamily="2" charset="0"/>
              </a:rPr>
              <a:t>Utilized Diversity-weighted Portfolios to solve inverse problems</a:t>
            </a:r>
          </a:p>
          <a:p>
            <a:r>
              <a:rPr lang="en-US" sz="2000">
                <a:latin typeface="Times" panose="00000500000000020000" pitchFamily="2" charset="0"/>
              </a:rPr>
              <a:t>Assessed Frequentist vs. Bayesian inference performance</a:t>
            </a:r>
          </a:p>
          <a:p>
            <a:r>
              <a:rPr lang="en-US" sz="2000">
                <a:latin typeface="Times" panose="00000500000000020000" pitchFamily="2" charset="0"/>
              </a:rPr>
              <a:t>Compared postivie and negative parameters in DWP</a:t>
            </a:r>
          </a:p>
        </p:txBody>
      </p:sp>
      <p:pic>
        <p:nvPicPr>
          <p:cNvPr id="1030" name="Picture 6" descr="Generated by DALL·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" r="10920"/>
          <a:stretch>
            <a:fillRect/>
          </a:stretch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02" y="510329"/>
            <a:ext cx="10905066" cy="5452531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50" y="6049645"/>
            <a:ext cx="3543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050" y="6141720"/>
            <a:ext cx="402590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>
                <a:latin typeface="Times" panose="00000500000000020000" pitchFamily="2" charset="0"/>
              </a:rPr>
              <a:t>Empirical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algn="just"/>
            <a:r>
              <a:rPr lang="en-US" sz="2000">
                <a:latin typeface="Times" panose="00000500000000020000" pitchFamily="2" charset="0"/>
                <a:ea typeface="Helvetica Neue" panose="02000503000000020004" pitchFamily="2" charset="0"/>
                <a:cs typeface="New Times Rome"/>
              </a:rPr>
              <a:t>P</a:t>
            </a:r>
            <a:r>
              <a:rPr lang="en-US" sz="2000">
                <a:effectLst/>
                <a:latin typeface="Times" panose="00000500000000020000" pitchFamily="2" charset="0"/>
                <a:ea typeface="Helvetica Neue" panose="02000503000000020004" pitchFamily="2" charset="0"/>
                <a:cs typeface="New Times Rome"/>
              </a:rPr>
              <a:t>ortfolios with negative p indeed outperforms those with positive </a:t>
            </a:r>
          </a:p>
          <a:p>
            <a:pPr algn="just"/>
            <a:r>
              <a:rPr lang="en-US" sz="2000">
                <a:latin typeface="Times" panose="00000500000000020000" pitchFamily="2" charset="0"/>
                <a:ea typeface="Helvetica Neue" panose="02000503000000020004" pitchFamily="2" charset="0"/>
                <a:cs typeface="New Times Rome"/>
              </a:rPr>
              <a:t>Diversity-weighted-portfolio may be poor at risk management</a:t>
            </a:r>
          </a:p>
          <a:p>
            <a:pPr algn="just"/>
            <a:r>
              <a:rPr lang="en-US" sz="2000">
                <a:latin typeface="Times" panose="00000500000000020000" pitchFamily="2" charset="0"/>
                <a:ea typeface="Helvetica Neue" panose="02000503000000020004" pitchFamily="2" charset="0"/>
                <a:cs typeface="New Times Rome"/>
              </a:rPr>
              <a:t>D</a:t>
            </a:r>
            <a:r>
              <a:rPr lang="en-US" sz="2000">
                <a:effectLst/>
                <a:latin typeface="Times" panose="00000500000000020000" pitchFamily="2" charset="0"/>
                <a:ea typeface="Helvetica Neue" panose="02000503000000020004" pitchFamily="2" charset="0"/>
                <a:cs typeface="New Times Rome"/>
              </a:rPr>
              <a:t>iversity-weighted-portfolio coming up by MCMC can slightly outperform that using simple maximization</a:t>
            </a:r>
            <a:r>
              <a:rPr lang="en-CA" sz="2000">
                <a:effectLst/>
                <a:latin typeface="Times" panose="00000500000000020000" pitchFamily="2" charset="0"/>
              </a:rPr>
              <a:t> </a:t>
            </a:r>
          </a:p>
          <a:p>
            <a:pPr marL="0" indent="0" algn="just">
              <a:buNone/>
            </a:pPr>
            <a:endParaRPr lang="en-US" sz="2000">
              <a:latin typeface="Times" panose="00000500000000020000" pitchFamily="2" charset="0"/>
            </a:endParaRPr>
          </a:p>
        </p:txBody>
      </p:sp>
      <p:pic>
        <p:nvPicPr>
          <p:cNvPr id="5" name="Picture 4" descr="Magnifying glass showing decling performance"/>
          <p:cNvPicPr>
            <a:picLocks noChangeAspect="1"/>
          </p:cNvPicPr>
          <p:nvPr/>
        </p:nvPicPr>
        <p:blipFill rotWithShape="1">
          <a:blip r:embed="rId2"/>
          <a:srcRect l="5700" r="36263" b="-1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anose="00000500000000020000" pitchFamily="2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“Diversity-weighted portfolios with negative parameter” by Alexander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Vervuurt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Ioannis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Karatzas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(2015)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“Stochastic Portfolio Theory: A Machine Learning Perspective” by Yves-Laurent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Kom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Samo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Alexander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Vervuurt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(2016)</a:t>
            </a:r>
            <a:endParaRPr lang="en-CA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endParaRPr lang="en-CA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4100">
                <a:latin typeface="Times" panose="00000500000000020000" pitchFamily="2" charset="0"/>
              </a:rPr>
              <a:t>Overview of Stochastic Portfolio Theory (SPT)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" panose="00000500000000020000" pitchFamily="2" charset="0"/>
              </a:rPr>
              <a:t>Developed by </a:t>
            </a:r>
            <a:r>
              <a:rPr lang="en-US" sz="2000">
                <a:latin typeface="Times" panose="00000500000000020000" pitchFamily="2" charset="0"/>
              </a:rPr>
              <a:t>Robert Fernholz </a:t>
            </a:r>
            <a:r>
              <a:rPr lang="en-US" sz="2000" dirty="0">
                <a:latin typeface="Times" panose="00000500000000020000" pitchFamily="2" charset="0"/>
              </a:rPr>
              <a:t>in 2002</a:t>
            </a:r>
          </a:p>
          <a:p>
            <a:r>
              <a:rPr lang="en-US" sz="2000" dirty="0">
                <a:latin typeface="Times" panose="00000500000000020000" pitchFamily="2" charset="0"/>
              </a:rPr>
              <a:t>Focuses on outperforming the market index with a high probability</a:t>
            </a:r>
          </a:p>
          <a:p>
            <a:endParaRPr lang="en-US" sz="2000" dirty="0">
              <a:latin typeface="Times" panose="00000500000000020000" pitchFamily="2" charset="0"/>
            </a:endParaRPr>
          </a:p>
        </p:txBody>
      </p:sp>
      <p:pic>
        <p:nvPicPr>
          <p:cNvPr id="5" name="Picture 4" descr="Zigzag indicator line"/>
          <p:cNvPicPr>
            <a:picLocks noChangeAspect="1"/>
          </p:cNvPicPr>
          <p:nvPr/>
        </p:nvPicPr>
        <p:blipFill rotWithShape="1">
          <a:blip r:embed="rId2"/>
          <a:srcRect l="17616" r="24346" b="-1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altLang="zh-CN" sz="4000" dirty="0">
                <a:latin typeface="Times" panose="00000500000000020000" pitchFamily="2" charset="0"/>
              </a:rPr>
              <a:t>Stock market</a:t>
            </a:r>
            <a:endParaRPr lang="en-US" sz="4000" dirty="0">
              <a:latin typeface="Times" panose="0000050000000002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1800" y="2470244"/>
                <a:ext cx="5334197" cy="3769835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700" dirty="0">
                    <a:latin typeface="Times" panose="00000500000000020000" pitchFamily="2" charset="0"/>
                  </a:rPr>
                  <a:t>The dynamics of the n positive stock capitalization processes Xi(·),</a:t>
                </a:r>
                <a:r>
                  <a:rPr lang="en-US" sz="1700" dirty="0" err="1">
                    <a:latin typeface="Times" panose="00000500000000020000" pitchFamily="2" charset="0"/>
                  </a:rPr>
                  <a:t>i</a:t>
                </a:r>
                <a:r>
                  <a:rPr lang="en-US" sz="1700" dirty="0">
                    <a:latin typeface="Times" panose="00000500000000020000" pitchFamily="2" charset="0"/>
                  </a:rPr>
                  <a:t> = 1,...,n are described by the following system of SDEs: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CA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CA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7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CA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ctrlPr>
                            <a:rPr lang="en-CA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7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7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17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𝑑𝑡</m:t>
                          </m:r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CA" sz="17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7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en-US" sz="17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7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sz="17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7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17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CA" sz="17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7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17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700" dirty="0">
                  <a:latin typeface="Times" panose="00000500000000020000" pitchFamily="2" charset="0"/>
                </a:endParaRPr>
              </a:p>
              <a:p>
                <a:pPr marL="0" indent="0">
                  <a:buNone/>
                </a:pPr>
                <a:endParaRPr lang="en-US" sz="1700" dirty="0">
                  <a:latin typeface="Times" panose="00000500000000020000" pitchFamily="2" charset="0"/>
                </a:endParaRPr>
              </a:p>
              <a:p>
                <a:r>
                  <a:rPr lang="en-US" sz="1700" dirty="0">
                    <a:latin typeface="Times" panose="00000500000000020000" pitchFamily="2" charset="0"/>
                  </a:rPr>
                  <a:t>Non-degeneracy condition:</a:t>
                </a:r>
              </a:p>
              <a:p>
                <a:pPr marL="0" indent="0">
                  <a:buNone/>
                </a:pPr>
                <a:endParaRPr lang="en-US" sz="1700" dirty="0">
                  <a:latin typeface="Times" panose="00000500000000020000" pitchFamily="2" charset="0"/>
                </a:endParaRPr>
              </a:p>
              <a:p>
                <a:pPr marL="0" indent="0">
                  <a:buNone/>
                </a:pPr>
                <a:r>
                  <a:rPr lang="en-US" sz="1700" dirty="0">
                    <a:latin typeface="Times" panose="00000500000000020000" pitchFamily="2" charset="0"/>
                  </a:rPr>
                  <a:t>		</a:t>
                </a:r>
                <a:endParaRPr lang="en-CA" sz="1700" kern="100" dirty="0">
                  <a:effectLst/>
                  <a:latin typeface="Times" panose="00000500000000020000" pitchFamily="2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1700" kern="100" dirty="0">
                  <a:effectLst/>
                  <a:latin typeface="Times" panose="00000500000000020000" pitchFamily="2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700" dirty="0">
                  <a:latin typeface="Times" panose="0000050000000002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800" y="2470244"/>
                <a:ext cx="5334197" cy="3769835"/>
              </a:xfrm>
              <a:blipFill rotWithShape="1">
                <a:blip r:embed="rId2"/>
                <a:stretch>
                  <a:fillRect l="-8" t="-2" r="12" b="1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Stock exchange numbers"/>
          <p:cNvPicPr>
            <a:picLocks noChangeAspect="1"/>
          </p:cNvPicPr>
          <p:nvPr/>
        </p:nvPicPr>
        <p:blipFill rotWithShape="1">
          <a:blip r:embed="rId3"/>
          <a:srcRect l="18852" r="29312" b="-1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020" y="4805045"/>
            <a:ext cx="5449570" cy="4229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Times" panose="00000500000000020000" pitchFamily="2" charset="0"/>
              </a:rPr>
              <a:t>Relative Arbitrage</a:t>
            </a:r>
          </a:p>
        </p:txBody>
      </p:sp>
      <p:pic>
        <p:nvPicPr>
          <p:cNvPr id="5" name="Picture 4" descr="Stock market graph on display"/>
          <p:cNvPicPr>
            <a:picLocks noChangeAspect="1"/>
          </p:cNvPicPr>
          <p:nvPr/>
        </p:nvPicPr>
        <p:blipFill rotWithShape="1">
          <a:blip r:embed="rId2"/>
          <a:srcRect l="43233" r="17378" b="-1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97762" y="2706624"/>
                <a:ext cx="6251110" cy="3483864"/>
              </a:xfrm>
            </p:spPr>
            <p:txBody>
              <a:bodyPr>
                <a:normAutofit/>
              </a:bodyPr>
              <a:lstStyle/>
              <a:p>
                <a:r>
                  <a:rPr lang="en-US" sz="15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The related wealth process V can be evolved in the following way</a:t>
                </a:r>
              </a:p>
              <a:p>
                <a:pPr marL="0" indent="0">
                  <a:buNone/>
                </a:pPr>
                <a:r>
                  <a:rPr lang="en-CA" sz="1500" dirty="0">
                    <a:effectLst/>
                    <a:cs typeface="Times New Roman" panose="02020603050405020304" pitchFamily="18" charset="0"/>
                  </a:rPr>
                  <a:t>	</a:t>
                </a:r>
                <a:r>
                  <a:rPr lang="en-CA" sz="1500" dirty="0"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CA" sz="15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CA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CA" sz="15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sub>
                        </m:sSub>
                      </m:den>
                    </m:f>
                    <m:r>
                      <a:rPr lang="en-US" sz="15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CA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CA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CA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5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CA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CA" sz="15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CA" sz="15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CA" sz="15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CA" sz="15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b>
                            </m:sSub>
                          </m:den>
                        </m:f>
                      </m:e>
                    </m:d>
                    <m:r>
                      <a:rPr lang="en-US" sz="15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en-CA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CA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sz="15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 1</m:t>
                    </m:r>
                  </m:oMath>
                </a14:m>
                <a:r>
                  <a:rPr lang="en-CA" sz="1500" dirty="0">
                    <a:effectLst/>
                  </a:rPr>
                  <a:t> </a:t>
                </a:r>
                <a:endParaRPr lang="en-CA" sz="1500" dirty="0">
                  <a:effectLst/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5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Wealth process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5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zh-CN" sz="150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μ</m:t>
                        </m:r>
                      </m:sup>
                    </m:sSup>
                    <m:r>
                      <a:rPr lang="en-US" sz="15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CA" sz="15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50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</m:e>
                    </m:d>
                  </m:oMath>
                </a14:m>
                <a:r>
                  <a:rPr lang="en-US" sz="15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that results from a buy-and-hold portfolio, given by the vector process µ(·)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5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15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15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5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500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CA" sz="15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·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CA" sz="15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sz="15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……</m:t>
                                </m:r>
                                <m:r>
                                  <a:rPr lang="en-US" sz="15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5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500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CA" sz="15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·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5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CA" sz="15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CA" sz="1500" dirty="0">
                    <a:effectLst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µ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CA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≔</m:t>
                    </m:r>
                    <m:f>
                      <m:fPr>
                        <m:ctrlPr>
                          <a:rPr lang="en-CA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CA" sz="15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CA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15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ctrlPr>
                                      <a:rPr lang="en-CA" sz="15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+ … + </m:t>
                            </m:r>
                            <m:sSub>
                              <m:sSubPr>
                                <m:ctrlPr>
                                  <a:rPr lang="en-CA" sz="15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CA" sz="15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CA" sz="1500" dirty="0">
                    <a:effectLst/>
                  </a:rPr>
                  <a:t> </a:t>
                </a:r>
                <a:endParaRPr lang="en-CA" sz="15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en-US" sz="15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Let</a:t>
                </a:r>
                <a14:m>
                  <m:oMath xmlns:m="http://schemas.openxmlformats.org/officeDocument/2006/math">
                    <m:r>
                      <a:rPr lang="en-US" sz="15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5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15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&gt; 0.</m:t>
                    </m:r>
                  </m:oMath>
                </a14:m>
                <a:r>
                  <a:rPr lang="en-US" sz="15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A strong relative arbitrage with respect to the market over the time-horizon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15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50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0, </m:t>
                        </m:r>
                        <m:r>
                          <a:rPr lang="en-US" sz="15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5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a portfolio </a:t>
                </a:r>
                <a14:m>
                  <m:oMath xmlns:m="http://schemas.openxmlformats.org/officeDocument/2006/math">
                    <m:r>
                      <a:rPr lang="en-US" sz="15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𝜋</m:t>
                    </m:r>
                    <m:d>
                      <m:dPr>
                        <m:ctrlPr>
                          <a:rPr lang="en-CA" sz="15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50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</m:e>
                    </m:d>
                  </m:oMath>
                </a14:m>
                <a:r>
                  <a:rPr lang="en-US" sz="15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such that </a:t>
                </a:r>
                <a:endParaRPr lang="en-CA" sz="15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5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ℙ</m:t>
                    </m:r>
                    <m:d>
                      <m:dPr>
                        <m:ctrlPr>
                          <a:rPr lang="en-CA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CA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&gt;</m:t>
                        </m:r>
                        <m:sSup>
                          <m:sSupPr>
                            <m:ctrlPr>
                              <a:rPr lang="en-CA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sup>
                        </m:sSup>
                        <m:d>
                          <m:dPr>
                            <m:ctrlPr>
                              <a:rPr lang="en-CA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CA" sz="1500" dirty="0">
                    <a:effectLst/>
                  </a:rPr>
                  <a:t> </a:t>
                </a:r>
                <a:endParaRPr lang="en-CA" sz="15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762" y="2706624"/>
                <a:ext cx="6251110" cy="3483864"/>
              </a:xfrm>
              <a:blipFill rotWithShape="1">
                <a:blip r:embed="rId3"/>
                <a:stretch>
                  <a:fillRect l="-9" t="-7" r="2" b="1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nt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US" sz="4800">
                <a:latin typeface="Times" panose="00000500000000020000" pitchFamily="2" charset="0"/>
              </a:rPr>
              <a:t>Functionally-generated portfolios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1800" y="2880155"/>
                <a:ext cx="9590349" cy="3382498"/>
              </a:xfrm>
            </p:spPr>
            <p:txBody>
              <a:bodyPr anchor="ctr">
                <a:normAutofit/>
              </a:bodyPr>
              <a:lstStyle/>
              <a:p>
                <a:pPr algn="just"/>
                <a:r>
                  <a:rPr lang="en-US" sz="2000" kern="10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Consider a function </a:t>
                </a:r>
                <a14:m>
                  <m:oMath xmlns:m="http://schemas.openxmlformats.org/officeDocument/2006/math"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∈ </m:t>
                    </m:r>
                    <m:sSup>
                      <m:sSupPr>
                        <m:ctrlPr>
                          <a:rPr lang="en-CA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CA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  <m:r>
                          <a:rPr lang="en-US" sz="200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  <m:r>
                          <a:rPr lang="en-US" sz="200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</m:e>
                    </m:d>
                  </m:oMath>
                </a14:m>
                <a:r>
                  <a:rPr lang="en-US" sz="2000" kern="10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where</a:t>
                </a:r>
                <a14:m>
                  <m:oMath xmlns:m="http://schemas.openxmlformats.org/officeDocument/2006/math"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sz="2000" kern="10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an open neighborhood of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sz="2000" kern="10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and such that</a:t>
                </a:r>
                <a14:m>
                  <m:oMath xmlns:m="http://schemas.openxmlformats.org/officeDocument/2006/math"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CA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CA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CA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CA" sz="20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kern="10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bounded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sz="2000" kern="10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for</a:t>
                </a:r>
                <a14:m>
                  <m:oMath xmlns:m="http://schemas.openxmlformats.org/officeDocument/2006/math"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1, . . . , 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000" kern="10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kern="10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is said to be the generating function of the functionally-generated portfolio </a:t>
                </a:r>
                <a14:m>
                  <m:oMath xmlns:m="http://schemas.openxmlformats.org/officeDocument/2006/math"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𝜋</m:t>
                    </m:r>
                    <m:d>
                      <m:dPr>
                        <m:ctrlPr>
                          <a:rPr lang="en-CA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</m:e>
                    </m:d>
                  </m:oMath>
                </a14:m>
                <a:r>
                  <a:rPr lang="en-US" sz="2000" kern="10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given, for</a:t>
                </a:r>
                <a14:m>
                  <m:oMath xmlns:m="http://schemas.openxmlformats.org/officeDocument/2006/math"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1, . . . , 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000" kern="10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, by</a:t>
                </a:r>
              </a:p>
              <a:p>
                <a:pPr marL="0" indent="0">
                  <a:buNone/>
                </a:pPr>
                <a:endParaRPr lang="en-US" sz="2000" kern="100">
                  <a:latin typeface="Times" panose="00000500000000020000" pitchFamily="2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0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CA" sz="20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20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µ</m:t>
                              </m:r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CA" sz="20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</m:den>
                      </m:f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0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CA" sz="20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µ</m:t>
                              </m:r>
                              <m:d>
                                <m:dPr>
                                  <m:ctrlPr>
                                    <a:rPr lang="en-CA" sz="20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CA" sz="20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µ</m:t>
                              </m:r>
                              <m:d>
                                <m:dPr>
                                  <m:ctrlPr>
                                    <a:rPr lang="en-CA" sz="20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+ 1 –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CA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CA" sz="20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µ</m:t>
                              </m:r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CA" sz="20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  <m:f>
                            <m:fPr>
                              <m:ctrlPr>
                                <a:rPr lang="en-CA" sz="20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sz="20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CA" sz="20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µ</m:t>
                                  </m:r>
                                  <m:d>
                                    <m:dPr>
                                      <m:ctrlPr>
                                        <a:rPr lang="en-CA" sz="20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CA" sz="20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µ</m:t>
                                  </m:r>
                                  <m:d>
                                    <m:dPr>
                                      <m:ctrlPr>
                                        <a:rPr lang="en-CA" sz="20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CA" sz="2000" kern="100">
                  <a:effectLst/>
                  <a:latin typeface="Times" panose="00000500000000020000" pitchFamily="2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sz="2000">
                  <a:latin typeface="Times" panose="0000050000000002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800" y="2880155"/>
                <a:ext cx="9590349" cy="3382498"/>
              </a:xfrm>
              <a:blipFill rotWithShape="1">
                <a:blip r:embed="rId2"/>
                <a:stretch>
                  <a:fillRect l="-5" t="-13" r="4" b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US" sz="4800">
                <a:latin typeface="Times" panose="00000500000000020000" pitchFamily="2" charset="0"/>
              </a:rPr>
              <a:t>Functionality-generated portfolios</a:t>
            </a:r>
            <a:endParaRPr lang="en-US" sz="4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1800" y="2880155"/>
                <a:ext cx="9590349" cy="3382498"/>
              </a:xfrm>
            </p:spPr>
            <p:txBody>
              <a:bodyPr anchor="ctr">
                <a:normAutofit/>
              </a:bodyPr>
              <a:lstStyle/>
              <a:p>
                <a:pPr marL="0" indent="0" algn="just">
                  <a:spcAft>
                    <a:spcPts val="800"/>
                  </a:spcAft>
                  <a:buNone/>
                </a:pPr>
                <a:r>
                  <a:rPr lang="en-US" sz="1700" kern="10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Theorem 3.1 of Fernholz [1999] asserts that the performance of the wealth process corresponding to π(·), when measured relative to the market, satisfies the P-almost sure decomposition </a:t>
                </a:r>
                <a:endParaRPr lang="en-CA" sz="1700" kern="100">
                  <a:effectLst/>
                  <a:latin typeface="Times" panose="00000500000000020000" pitchFamily="2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700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CA" sz="17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7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sz="17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17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r>
                                    <a:rPr lang="en-US" sz="17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17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  <m:r>
                                    <a:rPr lang="en-US" sz="17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CA" sz="17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17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  <m:r>
                                    <a:rPr lang="en-US" sz="17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17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  <m:r>
                                    <a:rPr lang="en-US" sz="17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7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700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CA" sz="17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7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7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CA" sz="17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  <m:d>
                                        <m:dPr>
                                          <m:ctrlPr>
                                            <a:rPr lang="en-CA" sz="17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7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17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CA" sz="17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  <m:d>
                                        <m:dPr>
                                          <m:ctrlPr>
                                            <a:rPr lang="en-CA" sz="17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7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7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nary>
                        <m:naryPr>
                          <m:limLoc m:val="subSup"/>
                          <m:ctrlPr>
                            <a:rPr lang="en-CA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CA" sz="17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𝑑𝑡</m:t>
                          </m:r>
                          <m:r>
                            <a:rPr lang="zh-CN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，</m:t>
                          </m:r>
                          <m:r>
                            <a:rPr lang="en-US" sz="17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700" kern="100">
                  <a:effectLst/>
                  <a:latin typeface="Times" panose="00000500000000020000" pitchFamily="2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spcAft>
                    <a:spcPts val="800"/>
                  </a:spcAft>
                  <a:buNone/>
                </a:pPr>
                <a:r>
                  <a:rPr lang="en-US" sz="1700" kern="10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where the quantity   </a:t>
                </a:r>
                <a14:m>
                  <m:oMath xmlns:m="http://schemas.openxmlformats.org/officeDocument/2006/math"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CA" sz="17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:= −</m:t>
                    </m:r>
                    <m:nary>
                      <m:naryPr>
                        <m:chr m:val="∑"/>
                        <m:ctrlPr>
                          <a:rPr lang="en-CA" sz="17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CA" sz="17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7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7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7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en-CA" sz="17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CA" sz="17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CA" sz="1700" i="1" kern="1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i="1" kern="1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sz="1700" i="1" kern="1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en-US" sz="1700" i="1" kern="1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7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CA" sz="1700" i="1" kern="1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700" i="1" kern="1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𝜇</m:t>
                                        </m:r>
                                        <m:d>
                                          <m:dPr>
                                            <m:ctrlPr>
                                              <a:rPr lang="en-CA" sz="17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7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d>
                                  <m:dPr>
                                    <m:ctrlPr>
                                      <a:rPr lang="en-CA" sz="17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7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CA" sz="1700" i="1" kern="1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700" i="1" kern="1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𝜇</m:t>
                                        </m:r>
                                        <m:d>
                                          <m:dPr>
                                            <m:ctrlPr>
                                              <a:rPr lang="en-CA" sz="17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7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den>
                            </m:f>
                          </m:e>
                        </m:nary>
                        <m:sSub>
                          <m:sSubPr>
                            <m:ctrlPr>
                              <a:rPr lang="en-CA" sz="17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7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CA" sz="17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7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sub>
                        </m:sSub>
                        <m:sSub>
                          <m:sSubPr>
                            <m:ctrlPr>
                              <a:rPr lang="en-CA" sz="17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7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CA" sz="17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7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sub>
                        </m:sSub>
                        <m:sSup>
                          <m:sSupPr>
                            <m:ctrlPr>
                              <a:rPr lang="en-CA" sz="17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CA" sz="17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17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en-US" sz="17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sup>
                        </m:sSup>
                        <m:d>
                          <m:dPr>
                            <m:ctrlPr>
                              <a:rPr lang="en-CA" sz="17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7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sz="1700" kern="10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is called the drift process of the portfolio </a:t>
                </a:r>
                <a14:m>
                  <m:oMath xmlns:m="http://schemas.openxmlformats.org/officeDocument/2006/math"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(·)</m:t>
                    </m:r>
                  </m:oMath>
                </a14:m>
                <a:r>
                  <a:rPr lang="en-US" sz="1700" kern="10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 Here, we have written</a:t>
                </a:r>
                <a14:m>
                  <m:oMath xmlns:m="http://schemas.openxmlformats.org/officeDocument/2006/math"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CA" sz="17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sz="17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7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sup>
                    </m:sSup>
                    <m:d>
                      <m:dPr>
                        <m:ctrlPr>
                          <a:rPr lang="en-CA" sz="17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sz="17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·</m:t>
                        </m:r>
                      </m:e>
                    </m:d>
                  </m:oMath>
                </a14:m>
                <a:r>
                  <a:rPr lang="en-US" sz="1700" kern="10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for the relative covariances; denoting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7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00" kern="10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7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700" i="1" kern="100">
                            <a:effectLst/>
                            <a:latin typeface="Cambria Math" panose="02040503050406030204" pitchFamily="18" charset="0"/>
                            <a:ea typeface="MS Gothic" panose="020B0609070205080204" pitchFamily="49" charset="-128"/>
                            <a:cs typeface="MS Gothic" panose="020B0609070205080204" pitchFamily="49" charset="-128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sz="1700" kern="10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unit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7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700" kern="10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these are defined for </a:t>
                </a:r>
                <a14:m>
                  <m:oMath xmlns:m="http://schemas.openxmlformats.org/officeDocument/2006/math"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1 ≤ </m:t>
                    </m:r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≤ </m:t>
                    </m:r>
                    <m:r>
                      <a:rPr lang="en-US" sz="17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1700" kern="100">
                    <a:effectLst/>
                    <a:latin typeface="Times" panose="00000500000000020000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as</a:t>
                </a:r>
                <a:endParaRPr lang="en-CA" sz="1700" kern="100">
                  <a:effectLst/>
                  <a:latin typeface="Times" panose="00000500000000020000" pitchFamily="2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800"/>
                  </a:spcAft>
                  <a:buNone/>
                </a:pPr>
                <a:endParaRPr lang="en-CA" sz="1700" kern="100">
                  <a:effectLst/>
                  <a:latin typeface="Times" panose="00000500000000020000" pitchFamily="2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sz="1700">
                  <a:latin typeface="Times" panose="0000050000000002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800" y="2880155"/>
                <a:ext cx="9590349" cy="3382498"/>
              </a:xfrm>
              <a:blipFill rotWithShape="1">
                <a:blip r:embed="rId2"/>
                <a:stretch>
                  <a:fillRect l="-5" t="-2434" r="4" b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780" y="5424170"/>
            <a:ext cx="42672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0" y="429490"/>
            <a:ext cx="9589765" cy="1432273"/>
          </a:xfrm>
        </p:spPr>
        <p:txBody>
          <a:bodyPr>
            <a:normAutofit fontScale="90000"/>
          </a:bodyPr>
          <a:lstStyle/>
          <a:p>
            <a:br>
              <a:rPr lang="en-US" sz="3000" b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</a:br>
            <a:r>
              <a:rPr lang="en-US" sz="4000" b="1">
                <a:effectLst/>
                <a:latin typeface="Times Regular" panose="00000500000000020000" charset="0"/>
                <a:ea typeface="DengXian" panose="02010600030101010101" pitchFamily="2" charset="-122"/>
                <a:cs typeface="Times Regular" panose="00000500000000020000" charset="0"/>
              </a:rPr>
              <a:t>Diversity-weighted Portfolios</a:t>
            </a:r>
            <a:r>
              <a:rPr lang="en-CA" sz="3000" b="1">
                <a:effectLst/>
                <a:latin typeface="Times Regular" panose="00000500000000020000" charset="0"/>
                <a:cs typeface="Times Regular" panose="00000500000000020000" charset="0"/>
              </a:rPr>
              <a:t> </a:t>
            </a:r>
            <a:r>
              <a:rPr lang="en-US" sz="3000" b="1" kern="100">
                <a:effectLst/>
                <a:latin typeface="Times Regular" panose="00000500000000020000" charset="0"/>
                <a:ea typeface="DengXian" panose="02010600030101010101" pitchFamily="2" charset="-122"/>
                <a:cs typeface="Times Regular" panose="00000500000000020000" charset="0"/>
              </a:rPr>
              <a:t> </a:t>
            </a:r>
            <a:br>
              <a:rPr lang="en-CA" sz="3000" b="1" kern="100">
                <a:effectLst/>
                <a:latin typeface="Times Regular" panose="00000500000000020000" charset="0"/>
                <a:ea typeface="DengXian" panose="02010600030101010101" pitchFamily="2" charset="-122"/>
                <a:cs typeface="Times Regular" panose="00000500000000020000" charset="0"/>
              </a:rPr>
            </a:br>
            <a:endParaRPr lang="en-US" sz="3000" b="1">
              <a:latin typeface="Times Regular" panose="00000500000000020000" charset="0"/>
              <a:cs typeface="Times Regular" panose="0000050000000002000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1800" y="2880155"/>
                <a:ext cx="9590349" cy="3382498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spcAft>
                    <a:spcPts val="800"/>
                  </a:spcAft>
                  <a:buNone/>
                </a:pPr>
                <a:r>
                  <a:rPr lang="en-US" sz="2000" kern="100" dirty="0">
                    <a:effectLst/>
                    <a:latin typeface="Times Regular" panose="00000500000000020000" charset="0"/>
                    <a:ea typeface="DengXian" panose="02010600030101010101" pitchFamily="2" charset="-122"/>
                    <a:cs typeface="Times Regular" panose="00000500000000020000" charset="0"/>
                  </a:rPr>
                  <a:t>One of the most-studied FGPs is the diversity-weighted portfolio (DWP) with parameter p ∈ R(defined in (4.4)of </a:t>
                </a:r>
                <a:r>
                  <a:rPr lang="en-US" sz="2000" kern="100" dirty="0" err="1">
                    <a:effectLst/>
                    <a:latin typeface="Times Regular" panose="00000500000000020000" charset="0"/>
                    <a:ea typeface="DengXian" panose="02010600030101010101" pitchFamily="2" charset="-122"/>
                    <a:cs typeface="Times Regular" panose="00000500000000020000" charset="0"/>
                  </a:rPr>
                  <a:t>Fernholz</a:t>
                </a:r>
                <a:r>
                  <a:rPr lang="en-US" sz="2000" kern="100" dirty="0">
                    <a:effectLst/>
                    <a:latin typeface="Times Regular" panose="00000500000000020000" charset="0"/>
                    <a:ea typeface="DengXian" panose="02010600030101010101" pitchFamily="2" charset="-122"/>
                    <a:cs typeface="Times Regular" panose="00000500000000020000" charset="0"/>
                  </a:rPr>
                  <a:t> et al. [2005]).</a:t>
                </a:r>
                <a:endParaRPr lang="en-CA" sz="2000" kern="100" dirty="0">
                  <a:latin typeface="Times Regular" panose="00000500000000020000" charset="0"/>
                  <a:ea typeface="DengXian" panose="02010600030101010101" pitchFamily="2" charset="-122"/>
                  <a:cs typeface="Times Regular" panose="00000500000000020000" charset="0"/>
                </a:endParaRPr>
              </a:p>
              <a:p>
                <a:pPr marL="0" indent="0">
                  <a:spcAft>
                    <a:spcPts val="800"/>
                  </a:spcAft>
                  <a:buNone/>
                </a:pPr>
                <a:r>
                  <a:rPr lang="en-CA" sz="2000" kern="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CA" sz="20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d>
                      </m:sup>
                    </m:sSubSup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)≔</m:t>
                    </m:r>
                    <m:f>
                      <m:fPr>
                        <m:ctrlPr>
                          <a:rPr lang="en-CA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20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20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20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µ</m:t>
                                    </m:r>
                                  </m:e>
                                  <m:sub>
                                    <m:r>
                                      <a:rPr lang="en-US" sz="20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en-CA" sz="20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CA" sz="20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20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2000" i="1" kern="1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µ</m:t>
                                        </m:r>
                                      </m:e>
                                      <m:sub>
                                        <m:r>
                                          <a:rPr lang="en-US" sz="2000" i="1" kern="1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20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2000" b="1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1, . . . , 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.,  (11)</m:t>
                    </m:r>
                  </m:oMath>
                </a14:m>
                <a:endParaRPr lang="en-CA" sz="20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800"/>
                  </a:spcAft>
                  <a:buNone/>
                </a:pPr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This portfolio is a relative arbitrage with respect to </a:t>
                </a:r>
                <a14:m>
                  <m:oMath xmlns:m="http://schemas.openxmlformats.org/officeDocument/2006/math"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µ(·)</m:t>
                    </m:r>
                  </m:oMath>
                </a14:m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[0, 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for any </a:t>
                </a:r>
                <a14:m>
                  <m:oMath xmlns:m="http://schemas.openxmlformats.org/officeDocument/2006/math"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∈ (0, 1)</m:t>
                    </m:r>
                  </m:oMath>
                </a14:m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&gt;</m:t>
                    </m:r>
                  </m:oMath>
                </a14:m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2 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𝑙𝑜𝑔</m:t>
                    </m:r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/(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𝜀𝛿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under the condition </a:t>
                </a:r>
                <a14:m>
                  <m:oMath xmlns:m="http://schemas.openxmlformats.org/officeDocument/2006/math"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sSup>
                      <m:sSupPr>
                        <m:ctrlPr>
                          <a:rPr lang="en-CA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𝜀</m:t>
                        </m:r>
                      </m:sup>
                    </m:sSup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)</m:t>
                    </m:r>
                  </m:oMath>
                </a14:m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and that of diversity </a:t>
                </a:r>
                <a14:m>
                  <m:oMath xmlns:m="http://schemas.openxmlformats.org/officeDocument/2006/math"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CA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𝛿</m:t>
                        </m:r>
                      </m:sup>
                    </m:sSup>
                    <m:r>
                      <a:rPr lang="en-US" sz="2000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),</m:t>
                    </m:r>
                  </m:oMath>
                </a14:m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introduced below.</a:t>
                </a:r>
                <a:endParaRPr lang="en-CA" sz="20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∃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∈ (0, 1) :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⁡</m:t>
                      </m:r>
                      <m:sSub>
                        <m:sSubPr>
                          <m:ctrlPr>
                            <a:rPr lang="en-CA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{1≤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≤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∈[0,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]} </m:t>
                          </m:r>
                        </m:sub>
                      </m:sSub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µ_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 &lt; 1 − 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 = 1            </m:t>
                      </m:r>
                      <m:r>
                        <a:rPr lang="en-US" sz="2000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CA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𝛿</m:t>
                          </m:r>
                        </m:sup>
                      </m:sSup>
                      <m:r>
                        <a:rPr lang="en-US" sz="2000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)</m:t>
                      </m:r>
                    </m:oMath>
                  </m:oMathPara>
                </a14:m>
                <a:endParaRPr lang="en-CA" sz="20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800" y="2880155"/>
                <a:ext cx="9590349" cy="3382498"/>
              </a:xfrm>
              <a:blipFill rotWithShape="1">
                <a:blip r:embed="rId2"/>
                <a:stretch>
                  <a:fillRect l="-5" t="-3185" r="4" b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1" y="283714"/>
            <a:ext cx="9906799" cy="1161688"/>
          </a:xfrm>
        </p:spPr>
        <p:txBody>
          <a:bodyPr anchor="ctr">
            <a:normAutofit/>
          </a:bodyPr>
          <a:lstStyle/>
          <a:p>
            <a:r>
              <a:rPr lang="en-US" sz="4000" b="1">
                <a:latin typeface="Times" panose="00000500000000020000" pitchFamily="2" charset="0"/>
              </a:rPr>
              <a:t>Negative Parameter P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622300" y="2105660"/>
            <a:ext cx="11569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Regular" panose="00000500000000020000" charset="0"/>
                <a:cs typeface="Times Regular" panose="00000500000000020000" charset="0"/>
              </a:rPr>
              <a:t>Under strict range and non-failure condition, the diversity-weighted portfolio is a strong arbitrage relative to market.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2850515"/>
            <a:ext cx="7175500" cy="2806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979</Words>
  <Application>Microsoft Office PowerPoint</Application>
  <PresentationFormat>宽屏</PresentationFormat>
  <Paragraphs>97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Times Regular</vt:lpstr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1_Office Theme</vt:lpstr>
      <vt:lpstr>Diversity-weighted Portfolio in Stochastic Portfolio Optimization</vt:lpstr>
      <vt:lpstr>What We do</vt:lpstr>
      <vt:lpstr>Overview of Stochastic Portfolio Theory (SPT)</vt:lpstr>
      <vt:lpstr>Stock market</vt:lpstr>
      <vt:lpstr>Relative Arbitrage</vt:lpstr>
      <vt:lpstr>Functionally-generated portfolios</vt:lpstr>
      <vt:lpstr>Functionality-generated portfolios</vt:lpstr>
      <vt:lpstr> Diversity-weighted Portfolios   </vt:lpstr>
      <vt:lpstr>Negative Parameter P</vt:lpstr>
      <vt:lpstr>Negative Parameter P</vt:lpstr>
      <vt:lpstr>Negative Parameter P</vt:lpstr>
      <vt:lpstr>Negative Parameter P over Positive P</vt:lpstr>
      <vt:lpstr>Negative Parameter P over Positive P</vt:lpstr>
      <vt:lpstr>Model Specification</vt:lpstr>
      <vt:lpstr>Model Specification – Performance measure</vt:lpstr>
      <vt:lpstr>Frequentist parametric</vt:lpstr>
      <vt:lpstr>Bayesian parametric</vt:lpstr>
      <vt:lpstr>Analysis of S&amp;P 500 Constituents for Optimal Portfolio Strategies</vt:lpstr>
      <vt:lpstr>PowerPoint 演示文稿</vt:lpstr>
      <vt:lpstr>PowerPoint 演示文稿</vt:lpstr>
      <vt:lpstr>PowerPoint 演示文稿</vt:lpstr>
      <vt:lpstr>Empirical Findings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Diversity-weighted Portfolio in Stochastic Portfolio Optimization</dc:title>
  <dc:creator>Yuhan Wang</dc:creator>
  <cp:lastModifiedBy>Administrator</cp:lastModifiedBy>
  <cp:revision>7</cp:revision>
  <dcterms:created xsi:type="dcterms:W3CDTF">2023-12-10T20:25:44Z</dcterms:created>
  <dcterms:modified xsi:type="dcterms:W3CDTF">2023-12-10T21:18:39Z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1033-4.4.2.7667</vt:lpwstr>
  </property>
</Properties>
</file>